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4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5" r:id="rId3"/>
    <p:sldId id="280" r:id="rId4"/>
    <p:sldId id="263" r:id="rId5"/>
    <p:sldId id="264" r:id="rId6"/>
    <p:sldId id="265" r:id="rId7"/>
    <p:sldId id="267" r:id="rId8"/>
    <p:sldId id="268" r:id="rId9"/>
    <p:sldId id="269" r:id="rId10"/>
    <p:sldId id="288" r:id="rId11"/>
    <p:sldId id="291" r:id="rId12"/>
    <p:sldId id="289" r:id="rId13"/>
    <p:sldId id="270" r:id="rId14"/>
    <p:sldId id="290" r:id="rId15"/>
    <p:sldId id="306" r:id="rId16"/>
    <p:sldId id="281" r:id="rId17"/>
    <p:sldId id="282" r:id="rId18"/>
    <p:sldId id="283" r:id="rId19"/>
    <p:sldId id="286" r:id="rId20"/>
    <p:sldId id="284" r:id="rId21"/>
    <p:sldId id="271" r:id="rId22"/>
    <p:sldId id="292" r:id="rId23"/>
    <p:sldId id="296" r:id="rId24"/>
    <p:sldId id="30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273" r:id="rId34"/>
    <p:sldId id="274" r:id="rId35"/>
    <p:sldId id="285" r:id="rId36"/>
    <p:sldId id="278" r:id="rId37"/>
    <p:sldId id="275" r:id="rId38"/>
    <p:sldId id="276" r:id="rId39"/>
    <p:sldId id="277" r:id="rId40"/>
    <p:sldId id="293" r:id="rId41"/>
    <p:sldId id="287" r:id="rId42"/>
    <p:sldId id="294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0" autoAdjust="0"/>
    <p:restoredTop sz="86333" autoAdjust="0"/>
  </p:normalViewPr>
  <p:slideViewPr>
    <p:cSldViewPr>
      <p:cViewPr varScale="1">
        <p:scale>
          <a:sx n="97" d="100"/>
          <a:sy n="97" d="100"/>
        </p:scale>
        <p:origin x="-14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3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AD3E6-1F7A-594E-B8C4-3FD50DE712D3}" type="datetimeFigureOut">
              <a:rPr lang="en-US" smtClean="0"/>
              <a:t>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4AF18-ABE3-F645-8B08-B26D4C468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8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4411CE71-997D-4502-97BC-28EB909BBF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02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7F6C40-710F-4027-AF93-A79F60FFB05B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D2685-394D-497F-9198-74E94A261158}" type="slidenum">
              <a:rPr lang="en-US" smtClean="0">
                <a:latin typeface="Lucida Grande"/>
                <a:ea typeface="Geneva"/>
                <a:cs typeface="Geneva"/>
              </a:rPr>
              <a:pPr/>
              <a:t>11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D2685-394D-497F-9198-74E94A261158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5FC478-5CB9-46B5-955B-77FF348EBD15}" type="slidenum">
              <a:rPr lang="en-US" smtClean="0">
                <a:latin typeface="Lucida Grande"/>
                <a:ea typeface="Geneva"/>
                <a:cs typeface="Geneva"/>
              </a:rPr>
              <a:pPr/>
              <a:t>13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D2685-394D-497F-9198-74E94A261158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759FCD-20A9-4B95-A095-CABDC368AE66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136534-C482-428C-9F18-844B50ACB592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84D63-AFE1-4D90-BC5C-299A9EC4890E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69866-00EF-411D-A362-B368BB3D513F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477B6-A65E-4AF3-AC45-29BAD67F6B21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72B0A-435F-42A2-9163-9BE1CFC6DBD4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41744-8E3A-48A9-A9A1-4B70AF13C666}" type="slidenum">
              <a:rPr lang="en-US" smtClean="0">
                <a:latin typeface="Lucida Grande"/>
                <a:ea typeface="Geneva"/>
                <a:cs typeface="Geneva"/>
              </a:rPr>
              <a:pPr/>
              <a:t>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38628-47C1-4500-A069-A640FB806CB3}" type="slidenum">
              <a:rPr lang="en-US" smtClean="0">
                <a:latin typeface="Lucida Grande"/>
                <a:ea typeface="Geneva"/>
                <a:cs typeface="Geneva"/>
              </a:rPr>
              <a:pPr/>
              <a:t>26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9AD042-F61C-461A-AB2F-550D14BA5393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10156-1BA4-4768-A03E-D1C770725760}" type="slidenum">
              <a:rPr lang="en-US" smtClean="0">
                <a:latin typeface="Lucida Grande"/>
                <a:ea typeface="Geneva"/>
                <a:cs typeface="Geneva"/>
              </a:rPr>
              <a:pPr/>
              <a:t>28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2DCDC7-B671-4799-A3C6-12F10D903EAB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E41538-D8CD-4821-9A39-A223512DAE67}" type="slidenum">
              <a:rPr lang="en-US" smtClean="0">
                <a:latin typeface="Lucida Grande"/>
                <a:ea typeface="Geneva"/>
                <a:cs typeface="Geneva"/>
              </a:rPr>
              <a:pPr/>
              <a:t>30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5AFFB-A16B-4177-99FC-71C2086A1F06}" type="slidenum">
              <a:rPr lang="en-US" smtClean="0">
                <a:latin typeface="Lucida Grande"/>
                <a:ea typeface="Geneva"/>
                <a:cs typeface="Geneva"/>
              </a:rPr>
              <a:pPr/>
              <a:t>31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3D796E-3779-4BB7-AC6D-8257F191BD3D}" type="slidenum">
              <a:rPr lang="en-US" smtClean="0">
                <a:latin typeface="Lucida Grande"/>
                <a:ea typeface="Geneva"/>
                <a:cs typeface="Geneva"/>
              </a:rPr>
              <a:pPr/>
              <a:t>32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821B91-C9BA-4DDB-9B16-616CD4FE9F23}" type="slidenum">
              <a:rPr lang="en-US" smtClean="0">
                <a:latin typeface="Lucida Grande"/>
                <a:ea typeface="Geneva"/>
                <a:cs typeface="Geneva"/>
              </a:rPr>
              <a:pPr/>
              <a:t>33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AD04FC-F40C-459B-AE43-B62F413B369C}" type="slidenum">
              <a:rPr lang="en-US" smtClean="0">
                <a:latin typeface="Lucida Grande"/>
                <a:ea typeface="Geneva"/>
                <a:cs typeface="Geneva"/>
              </a:rPr>
              <a:pPr/>
              <a:t>34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96DD20-1FBC-4685-84EE-7E7B3544E0C6}" type="slidenum">
              <a:rPr lang="en-US" smtClean="0">
                <a:latin typeface="Lucida Grande"/>
                <a:ea typeface="Geneva"/>
                <a:cs typeface="Geneva"/>
              </a:rPr>
              <a:pPr/>
              <a:t>36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0DAAD-4E29-4371-BB0F-E76A3107FE07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CA2E5-9D59-4426-9A81-4940F15DC9D1}" type="slidenum">
              <a:rPr lang="en-US" smtClean="0">
                <a:latin typeface="Lucida Grande"/>
                <a:ea typeface="Geneva"/>
                <a:cs typeface="Geneva"/>
              </a:rPr>
              <a:pPr/>
              <a:t>37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BC2759-7155-4B96-8EEC-F3AB24C543F8}" type="slidenum">
              <a:rPr lang="en-US" smtClean="0">
                <a:latin typeface="Lucida Grande"/>
                <a:ea typeface="Geneva"/>
                <a:cs typeface="Geneva"/>
              </a:rPr>
              <a:pPr/>
              <a:t>38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4D46E-360A-46B5-8BF8-EFBE6689EF2B}" type="slidenum">
              <a:rPr lang="en-US" smtClean="0">
                <a:latin typeface="Lucida Grande"/>
                <a:ea typeface="Geneva"/>
                <a:cs typeface="Geneva"/>
              </a:rPr>
              <a:pPr/>
              <a:t>39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ECA2E5-9D59-4426-9A81-4940F15DC9D1}" type="slidenum">
              <a:rPr lang="en-US" smtClean="0">
                <a:latin typeface="Lucida Grande"/>
                <a:ea typeface="Geneva"/>
                <a:cs typeface="Geneva"/>
              </a:rPr>
              <a:pPr/>
              <a:t>40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109A78-C22C-445A-81C6-C024224F95AE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CE8CC3-FFCA-485D-BC15-92E75CC0FF71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C157EA-AECB-4215-8653-F810DB929116}" type="slidenum">
              <a:rPr lang="en-US" smtClean="0">
                <a:latin typeface="Lucida Grande"/>
                <a:ea typeface="Geneva"/>
                <a:cs typeface="Geneva"/>
              </a:rPr>
              <a:pPr/>
              <a:t>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CDDB7-9CF4-4139-A309-CC64C616A650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D2685-394D-497F-9198-74E94A261158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D2685-394D-497F-9198-74E94A261158}" type="slidenum">
              <a:rPr lang="en-US" smtClean="0">
                <a:latin typeface="Lucida Grande"/>
                <a:ea typeface="Geneva"/>
                <a:cs typeface="Geneva"/>
              </a:rPr>
              <a:pPr/>
              <a:t>10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Helvetica" pitchFamily="-48" charset="0"/>
                <a:ea typeface="Geneva" pitchFamily="1" charset="-128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6FE00D5F-D384-4F43-B408-8C7196FCF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F33B6768-F4F5-41B5-9626-B7EB0D19D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80EE2C1B-2C7B-41B6-9327-E78F5B309E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6839887E-E4D2-4491-B4E8-E45E1C5508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E4AEC10F-9F21-492B-BD3D-0FFF0214F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1E822A5F-4A4E-4F14-B15D-A2037A12D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2BB89246-8172-4711-ADC8-B50161D5D2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F27B4A5A-4067-426C-84D9-6E62089B5B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B7DE6545-B3FB-4F73-9569-8E314DD39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790154D5-1307-4915-9C6E-652BCE831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0FD3EF61-1C20-4612-A7F1-22EA3B2E1F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96F70A10-3862-4FF6-8595-A000504D9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Lucida Grande" pitchFamily="1" charset="0"/>
                <a:ea typeface="Geneva" pitchFamily="1" charset="-128"/>
                <a:cs typeface="+mn-cs"/>
              </a:defRPr>
            </a:lvl1pPr>
          </a:lstStyle>
          <a:p>
            <a:pPr>
              <a:defRPr/>
            </a:pPr>
            <a:fld id="{F3824E8D-3B08-4391-AE9D-A8E625214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/>
        <a:buChar char="•"/>
        <a:defRPr sz="2800">
          <a:solidFill>
            <a:srgbClr val="3EBD86"/>
          </a:solidFill>
          <a:latin typeface="+mn-lt"/>
          <a:ea typeface="+mn-ea"/>
          <a:cs typeface="Genev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  <a:cs typeface="Genev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Genev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Genev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3Tu-ElppFR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freakonomics.com/2011/10/19/those-cheating-teachers-a-new-freakonomics-marketplace-podcas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657600" y="2286000"/>
            <a:ext cx="54864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The Normal Curve, Standardization and </a:t>
            </a:r>
            <a:r>
              <a:rPr lang="en-US" i="1" smtClean="0"/>
              <a:t>z</a:t>
            </a:r>
            <a:r>
              <a:rPr lang="en-US" smtClean="0"/>
              <a:t> Scores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657600" y="4114800"/>
            <a:ext cx="5486400" cy="175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Chapter 6</a:t>
            </a:r>
          </a:p>
        </p:txBody>
      </p:sp>
      <p:pic>
        <p:nvPicPr>
          <p:cNvPr id="16389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Standardization, </a:t>
            </a:r>
            <a:r>
              <a:rPr lang="en-US" i="1" smtClean="0"/>
              <a:t>z</a:t>
            </a:r>
            <a:r>
              <a:rPr lang="en-US" smtClean="0"/>
              <a:t> Scores, and the Normal Curve</a:t>
            </a:r>
            <a:endParaRPr lang="en-US" sz="320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2514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Normal curve = standardized</a:t>
            </a:r>
          </a:p>
          <a:p>
            <a:pPr lvl="1" eaLnBrk="1" hangingPunct="1"/>
            <a:r>
              <a:rPr lang="en-US" i="1" dirty="0" smtClean="0"/>
              <a:t>z</a:t>
            </a:r>
            <a:r>
              <a:rPr lang="en-US" dirty="0" smtClean="0"/>
              <a:t> distribution (draw it)</a:t>
            </a:r>
          </a:p>
          <a:p>
            <a:pPr lvl="1" eaLnBrk="1" hangingPunct="1"/>
            <a:r>
              <a:rPr lang="en-US" dirty="0" smtClean="0"/>
              <a:t>z scores </a:t>
            </a:r>
          </a:p>
          <a:p>
            <a:pPr lvl="2" eaLnBrk="1" hangingPunct="1"/>
            <a:r>
              <a:rPr lang="en-US" dirty="0" smtClean="0"/>
              <a:t>Comparing </a:t>
            </a:r>
            <a:r>
              <a:rPr lang="en-US" i="1" dirty="0" smtClean="0"/>
              <a:t>z </a:t>
            </a:r>
            <a:r>
              <a:rPr lang="en-US" dirty="0" smtClean="0"/>
              <a:t>scores</a:t>
            </a:r>
          </a:p>
          <a:p>
            <a:pPr lvl="1" eaLnBrk="1" hangingPunct="1"/>
            <a:r>
              <a:rPr lang="en-US" dirty="0" smtClean="0"/>
              <a:t>percentiles</a:t>
            </a:r>
          </a:p>
        </p:txBody>
      </p:sp>
    </p:spTree>
    <p:extLst>
      <p:ext uri="{BB962C8B-B14F-4D97-AF65-F5344CB8AC3E}">
        <p14:creationId xmlns:p14="http://schemas.microsoft.com/office/powerpoint/2010/main" val="322592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Standardization, </a:t>
            </a:r>
            <a:r>
              <a:rPr lang="en-US" i="1" smtClean="0"/>
              <a:t>z</a:t>
            </a:r>
            <a:r>
              <a:rPr lang="en-US" smtClean="0"/>
              <a:t> Scores, and the Normal Curve</a:t>
            </a:r>
            <a:endParaRPr lang="en-US" sz="320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2514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Z-distribution – normal distribution of standardized scores 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Also called standard normal distribution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239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Standardization, </a:t>
            </a:r>
            <a:r>
              <a:rPr lang="en-US" i="1" smtClean="0"/>
              <a:t>z</a:t>
            </a:r>
            <a:r>
              <a:rPr lang="en-US" smtClean="0"/>
              <a:t> Scores, and the Normal Curve</a:t>
            </a:r>
            <a:endParaRPr lang="en-US" sz="320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1676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So what are z-scores?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Number of standard deviations away from the mean of a particular score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Can be positive or negative </a:t>
            </a:r>
          </a:p>
          <a:p>
            <a:pPr lvl="2" eaLnBrk="1" hangingPunct="1"/>
            <a:r>
              <a:rPr lang="en-US" dirty="0" smtClean="0"/>
              <a:t>Positive = above mean</a:t>
            </a:r>
          </a:p>
          <a:p>
            <a:pPr lvl="2" eaLnBrk="1" hangingPunct="1"/>
            <a:r>
              <a:rPr lang="en-US" dirty="0" smtClean="0"/>
              <a:t>Negative = below mean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20979"/>
              </p:ext>
            </p:extLst>
          </p:nvPr>
        </p:nvGraphicFramePr>
        <p:xfrm>
          <a:off x="6934200" y="3962400"/>
          <a:ext cx="15875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4" imgW="774360" imgH="393480" progId="Equation.3">
                  <p:embed/>
                </p:oleObj>
              </mc:Choice>
              <mc:Fallback>
                <p:oleObj name="Equation" r:id="rId4" imgW="774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962400"/>
                        <a:ext cx="15875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800" y="6172200"/>
            <a:ext cx="549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Tip! Make yourself a symbols chart!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0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457200" y="685800"/>
            <a:ext cx="807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The </a:t>
            </a:r>
            <a:r>
              <a:rPr lang="en-US" sz="3600" b="1" i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Distribution</a:t>
            </a:r>
          </a:p>
        </p:txBody>
      </p:sp>
      <p:pic>
        <p:nvPicPr>
          <p:cNvPr id="35842" name="Picture 5" descr="Noless_fig_06_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057400"/>
            <a:ext cx="8128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Standardization, </a:t>
            </a:r>
            <a:r>
              <a:rPr lang="en-US" i="1" smtClean="0"/>
              <a:t>z</a:t>
            </a:r>
            <a:r>
              <a:rPr lang="en-US" smtClean="0"/>
              <a:t> Scores, and the Normal Curve</a:t>
            </a:r>
            <a:endParaRPr lang="en-US" sz="320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2514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Z-distribution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Mean = 0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Standard deviation = 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507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Remember you can get the statistical tables by going to appendix B.1 for the z-distribution table.</a:t>
            </a:r>
          </a:p>
          <a:p>
            <a:r>
              <a:rPr lang="en-US" dirty="0" smtClean="0"/>
              <a:t>Linked on blackboard as a DOC as well.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Examples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z score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raw score (x)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above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below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between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Given percent find a z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Given percent find a raw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 bwMode="auto">
          <a:xfrm>
            <a:off x="1524000" y="914400"/>
            <a:ext cx="7010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Transforming Raw Scores to </a:t>
            </a:r>
            <a:r>
              <a:rPr lang="en-US" i="1" smtClean="0"/>
              <a:t>z</a:t>
            </a:r>
            <a:r>
              <a:rPr lang="en-US" smtClean="0"/>
              <a:t> Scores</a:t>
            </a:r>
            <a:br>
              <a:rPr lang="en-US" smtClean="0"/>
            </a:br>
            <a:endParaRPr lang="en-US" smtClean="0"/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21336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Step 1: Subtract the mean of the population from the raw score</a:t>
            </a:r>
          </a:p>
          <a:p>
            <a:pPr eaLnBrk="1" hangingPunct="1"/>
            <a:r>
              <a:rPr lang="en-US" smtClean="0"/>
              <a:t>Step 2: Divide by the standard deviation of the population 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657600" y="4679950"/>
          <a:ext cx="23368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4" imgW="774360" imgH="393480" progId="Equation.3">
                  <p:embed/>
                </p:oleObj>
              </mc:Choice>
              <mc:Fallback>
                <p:oleObj name="Equation" r:id="rId4" imgW="77436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679950"/>
                        <a:ext cx="23368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 bwMode="auto">
          <a:xfrm>
            <a:off x="838200" y="685800"/>
            <a:ext cx="84582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Transforming </a:t>
            </a:r>
            <a:r>
              <a:rPr lang="en-US" i="1" smtClean="0"/>
              <a:t>z</a:t>
            </a:r>
            <a:r>
              <a:rPr lang="en-US" smtClean="0"/>
              <a:t> Scores into Raw Scores</a:t>
            </a: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21336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Step 1: Multiply the </a:t>
            </a:r>
            <a:r>
              <a:rPr lang="en-US" i="1" smtClean="0"/>
              <a:t>z</a:t>
            </a:r>
            <a:r>
              <a:rPr lang="en-US" smtClean="0"/>
              <a:t> score by the standard deviation of the population</a:t>
            </a:r>
          </a:p>
          <a:p>
            <a:r>
              <a:rPr lang="en-US" smtClean="0"/>
              <a:t>Step 2: Add the mean of the population to this product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695700" y="4857750"/>
          <a:ext cx="22606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749160" imgH="203040" progId="Equation.3">
                  <p:embed/>
                </p:oleObj>
              </mc:Choice>
              <mc:Fallback>
                <p:oleObj name="Equation" r:id="rId4" imgW="74916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857750"/>
                        <a:ext cx="2260600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 bwMode="auto">
          <a:xfrm>
            <a:off x="685800" y="609600"/>
            <a:ext cx="82296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Using z Scores to Make Comparisons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20574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 you know your score on an exam, and a friend’s score on an exam, you can convert to </a:t>
            </a:r>
            <a:r>
              <a:rPr lang="en-US" i="1" smtClean="0"/>
              <a:t>z</a:t>
            </a:r>
            <a:r>
              <a:rPr lang="en-US" smtClean="0"/>
              <a:t> scores to determine who did better and by how much.</a:t>
            </a:r>
          </a:p>
          <a:p>
            <a:endParaRPr lang="en-US" smtClean="0"/>
          </a:p>
          <a:p>
            <a:r>
              <a:rPr lang="en-US" i="1" smtClean="0"/>
              <a:t>z</a:t>
            </a:r>
            <a:r>
              <a:rPr lang="en-US" smtClean="0"/>
              <a:t> scores are standardized, so they can be compared!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 bwMode="auto">
          <a:xfrm>
            <a:off x="1143000" y="6096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Comparing Apples and Oranges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 bwMode="auto">
          <a:xfrm>
            <a:off x="685800" y="1981200"/>
            <a:ext cx="46482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 we can standardize the raw scores on two different scales, converting both scores to z scores, we can then compare the scores directly.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438400"/>
            <a:ext cx="34782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Freakanomics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Go go 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143000" y="381000"/>
            <a:ext cx="7696200" cy="533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Transforming </a:t>
            </a:r>
            <a:r>
              <a:rPr lang="en-US" i="1" smtClean="0"/>
              <a:t>z</a:t>
            </a:r>
            <a:r>
              <a:rPr lang="en-US" smtClean="0"/>
              <a:t> Scores into Percentiles</a:t>
            </a:r>
          </a:p>
        </p:txBody>
      </p:sp>
      <p:sp>
        <p:nvSpPr>
          <p:cNvPr id="47106" name="Text Placeholder 2"/>
          <p:cNvSpPr>
            <a:spLocks noGrp="1"/>
          </p:cNvSpPr>
          <p:nvPr>
            <p:ph type="body" idx="4294967295"/>
          </p:nvPr>
        </p:nvSpPr>
        <p:spPr bwMode="auto">
          <a:xfrm>
            <a:off x="762000" y="1828800"/>
            <a:ext cx="7772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i="1" smtClean="0"/>
              <a:t>z</a:t>
            </a:r>
            <a:r>
              <a:rPr lang="en-US" smtClean="0"/>
              <a:t> scores tell you where a value fits into a normal distribution.</a:t>
            </a:r>
          </a:p>
          <a:p>
            <a:r>
              <a:rPr lang="en-US" smtClean="0"/>
              <a:t>Based on the normal distribution, there are rules about where scores with a </a:t>
            </a:r>
            <a:r>
              <a:rPr lang="en-US" i="1" smtClean="0"/>
              <a:t>z</a:t>
            </a:r>
            <a:r>
              <a:rPr lang="en-US" smtClean="0"/>
              <a:t> value will fall, and how it will relate to a percentile rank.</a:t>
            </a:r>
          </a:p>
          <a:p>
            <a:r>
              <a:rPr lang="en-US" smtClean="0"/>
              <a:t>You can use the area under the normal curve to calculate percentiles for any score.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4" descr="Nolan_fig07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022475"/>
            <a:ext cx="7924800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1295400" y="457200"/>
            <a:ext cx="7315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The Normal Curve and Percentages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4865" y="6227607"/>
            <a:ext cx="341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Called the 34-14 rule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Remember you can get the statistical tables by going to appendix B.1 for the z-distribution table.</a:t>
            </a:r>
          </a:p>
          <a:p>
            <a:r>
              <a:rPr lang="en-US" dirty="0" smtClean="0"/>
              <a:t>Linked on blackboard as a DOC as well.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Examples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z score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raw score (x)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above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below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Find a percent between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Given percent find a z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Given percent find a raw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 descr="C:\Documents and Settings\dillerj\Desktop\Stats_Consult\JPGS - low res\CH07\low\NOLESS_TB07-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838200"/>
            <a:ext cx="69881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65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the positive numbers are on the table</a:t>
            </a:r>
          </a:p>
          <a:p>
            <a:pPr lvl="1"/>
            <a:r>
              <a:rPr lang="en-US" dirty="0" smtClean="0"/>
              <a:t>The z distribution is normal, so we don’t need the negatives (it’s symmetric).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13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7772400" cy="533400"/>
          </a:xfrm>
        </p:spPr>
        <p:txBody>
          <a:bodyPr/>
          <a:lstStyle/>
          <a:p>
            <a:r>
              <a:rPr lang="en-US" smtClean="0"/>
              <a:t>Sketching the Normal Curve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smtClean="0"/>
              <a:t>The benefits of sketching the normal curve:</a:t>
            </a:r>
          </a:p>
          <a:p>
            <a:pPr lvl="1" eaLnBrk="1" hangingPunct="1"/>
            <a:r>
              <a:rPr lang="en-US" smtClean="0"/>
              <a:t>Stays clear in memory; minimizes errors</a:t>
            </a:r>
          </a:p>
          <a:p>
            <a:pPr lvl="1" eaLnBrk="1" hangingPunct="1"/>
            <a:r>
              <a:rPr lang="en-US" smtClean="0"/>
              <a:t>Practical reference</a:t>
            </a:r>
          </a:p>
          <a:p>
            <a:pPr lvl="1" eaLnBrk="1" hangingPunct="1"/>
            <a:r>
              <a:rPr lang="en-US" smtClean="0"/>
              <a:t>Condenses the information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4527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Nolan_fig08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395538"/>
            <a:ext cx="79248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914400" y="53340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Percentile for a Positive </a:t>
            </a:r>
            <a:r>
              <a:rPr lang="en-US" sz="3600" b="1" i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35791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 descr="Nolan_fig08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382838"/>
            <a:ext cx="7924800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447800" y="609600"/>
            <a:ext cx="7620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Percentage Above a Positive </a:t>
            </a:r>
            <a:r>
              <a:rPr lang="en-US" sz="3600" b="1" i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311845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 descr="Nolan_fig08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438400"/>
            <a:ext cx="7924800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600200" y="304800"/>
            <a:ext cx="67818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Percentage at Least as Extreme as Our </a:t>
            </a:r>
            <a:r>
              <a:rPr lang="en-US" sz="3600" b="1" i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95913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 descr="Nolan_fig08_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319338"/>
            <a:ext cx="79248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838200" y="53340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Percentile for a Negative</a:t>
            </a:r>
            <a:r>
              <a:rPr lang="en-US" sz="3600" b="1" i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z </a:t>
            </a: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1030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C:\Documents and Settings\dillerj\Desktop\Stats_Consult\JPGS - low res\CH06\low\Noless_fig_06_01a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057400"/>
            <a:ext cx="45180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1066800" y="685800"/>
            <a:ext cx="8077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j-lt"/>
                <a:ea typeface="Geneva" pitchFamily="1" charset="-128"/>
                <a:cs typeface="+mn-cs"/>
              </a:rPr>
              <a:t>The Bell Curve is Born (1769)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" y="6248400"/>
            <a:ext cx="532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Moivre</a:t>
            </a:r>
            <a:r>
              <a:rPr lang="en-US" dirty="0" smtClean="0"/>
              <a:t> – Bernoulli – De Morgan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4" descr="Nolan_fig08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319338"/>
            <a:ext cx="79248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1371600" y="533400"/>
            <a:ext cx="7162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Percentage Above a Negative </a:t>
            </a:r>
            <a:r>
              <a:rPr lang="en-US" sz="3600" b="1" i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56432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 descr="Nolan_fig08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243138"/>
            <a:ext cx="7924800" cy="37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066800" y="381000"/>
            <a:ext cx="7848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the Percentage at Least as Extreme as Our </a:t>
            </a:r>
            <a:r>
              <a:rPr lang="en-US" sz="3600" b="1" i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z</a:t>
            </a: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165863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Nolan_fig08_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032000"/>
            <a:ext cx="79248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609600" y="38100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Calculating a Score from a Percentile</a:t>
            </a:r>
          </a:p>
        </p:txBody>
      </p:sp>
    </p:spTree>
    <p:extLst>
      <p:ext uri="{BB962C8B-B14F-4D97-AF65-F5344CB8AC3E}">
        <p14:creationId xmlns:p14="http://schemas.microsoft.com/office/powerpoint/2010/main" val="257378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The Central Limit Theorem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5240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Distribution of sample means is normally distributed even when the population from which it was drawn is not normal!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A distribution of means is less variable than a distribution of individual scores.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(meaning SD is smaller, but we don’t call it SD)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7344" y="5861278"/>
            <a:ext cx="758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of statistics is based on making beer better.</a:t>
            </a:r>
          </a:p>
          <a:p>
            <a:r>
              <a:rPr lang="en-US" dirty="0" smtClean="0"/>
              <a:t>Which is why it’s awesome!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1143000" y="123825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Creating a Distribution of Scores</a:t>
            </a:r>
          </a:p>
          <a:p>
            <a:pPr algn="ctr" eaLnBrk="0" hangingPunc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000" i="1" dirty="0">
                <a:latin typeface="Arial" pitchFamily="34" charset="0"/>
                <a:ea typeface="Geneva" pitchFamily="1" charset="-128"/>
                <a:cs typeface="+mn-cs"/>
              </a:rPr>
              <a:t>These distributions were obtained by drawing from the same population.</a:t>
            </a:r>
          </a:p>
        </p:txBody>
      </p:sp>
      <p:pic>
        <p:nvPicPr>
          <p:cNvPr id="55298" name="Picture 6" descr="Noless_fig_06_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895600"/>
            <a:ext cx="84978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5" descr="Noless_fig_06_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14600"/>
            <a:ext cx="7924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43000" y="1238250"/>
            <a:ext cx="8077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Creating a Distribution of </a:t>
            </a:r>
            <a:r>
              <a:rPr lang="en-US" sz="3600" b="1" dirty="0" smtClean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Means</a:t>
            </a:r>
            <a:endParaRPr lang="en-US" sz="3600" b="1" dirty="0">
              <a:solidFill>
                <a:srgbClr val="800000"/>
              </a:solidFill>
              <a:latin typeface="+mn-lt"/>
              <a:ea typeface="Geneva" pitchFamily="1" charset="-128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4" descr="Nolan_fig07_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577975"/>
            <a:ext cx="5638800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685800" y="2468563"/>
            <a:ext cx="22860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latin typeface="Arial" charset="0"/>
              </a:rPr>
              <a:t>The Mathematical Magic of Large Samples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18288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Mean of the distribution tends to be the mean of the population.</a:t>
            </a:r>
          </a:p>
          <a:p>
            <a:r>
              <a:rPr lang="en-US" smtClean="0"/>
              <a:t>Standard deviation of the distribution tends to be less than the standard deviation of the population.</a:t>
            </a:r>
          </a:p>
          <a:p>
            <a:pPr lvl="1"/>
            <a:r>
              <a:rPr lang="en-US" smtClean="0"/>
              <a:t>The standard error: standard deviation of the distribution of means</a:t>
            </a:r>
          </a:p>
        </p:txBody>
      </p:sp>
      <p:sp>
        <p:nvSpPr>
          <p:cNvPr id="21511" name="Title 2"/>
          <p:cNvSpPr>
            <a:spLocks noGrp="1"/>
          </p:cNvSpPr>
          <p:nvPr>
            <p:ph type="title"/>
          </p:nvPr>
        </p:nvSpPr>
        <p:spPr bwMode="auto">
          <a:xfrm>
            <a:off x="685800" y="6858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Distribution of Means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867400" y="5334000"/>
          <a:ext cx="134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4" imgW="672840" imgH="419040" progId="">
                  <p:embed/>
                </p:oleObj>
              </mc:Choice>
              <mc:Fallback>
                <p:oleObj name="Equation" r:id="rId4" imgW="672840" imgH="41904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334000"/>
                        <a:ext cx="1346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4" descr="Nolan_fig07_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498725"/>
            <a:ext cx="79248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219200" y="533400"/>
            <a:ext cx="8001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Using the Appropriate Measure of Spread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 descr="C:\Documents and Settings\dillerj\Desktop\Stats_Consult\JPGS - low res\CH06\low\NOLESS_TB06-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86000"/>
            <a:ext cx="81280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 descr="Nolan_fig07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438400"/>
            <a:ext cx="7924800" cy="262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685800" y="685800"/>
            <a:ext cx="8077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5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A Modern Normal Curve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6015" y="5824645"/>
            <a:ext cx="51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Remember: </a:t>
            </a:r>
            <a:r>
              <a:rPr lang="en-US" dirty="0" err="1" smtClean="0"/>
              <a:t>unimodal</a:t>
            </a:r>
            <a:r>
              <a:rPr lang="en-US" dirty="0" smtClean="0"/>
              <a:t>, symmetric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Content Placeholder 2"/>
          <p:cNvSpPr>
            <a:spLocks noGrp="1"/>
          </p:cNvSpPr>
          <p:nvPr>
            <p:ph idx="1"/>
          </p:nvPr>
        </p:nvSpPr>
        <p:spPr bwMode="auto">
          <a:xfrm>
            <a:off x="762000" y="18288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When you use a distribution of means, you tweak how you calculate z!</a:t>
            </a:r>
          </a:p>
          <a:p>
            <a:r>
              <a:rPr lang="en-US" dirty="0" smtClean="0"/>
              <a:t>Calculation of percentages stays the same.</a:t>
            </a:r>
          </a:p>
          <a:p>
            <a:endParaRPr lang="en-US" dirty="0"/>
          </a:p>
          <a:p>
            <a:r>
              <a:rPr lang="en-US" dirty="0" smtClean="0"/>
              <a:t>z = </a:t>
            </a:r>
            <a:r>
              <a:rPr lang="en-US" i="1" u="sng" dirty="0" smtClean="0"/>
              <a:t>M – </a:t>
            </a:r>
            <a:r>
              <a:rPr lang="en-US" i="1" u="sng" dirty="0" err="1" smtClean="0"/>
              <a:t>μ</a:t>
            </a:r>
            <a:r>
              <a:rPr lang="en-US" i="1" u="sng" baseline="-25000" dirty="0" err="1" smtClean="0"/>
              <a:t>M</a:t>
            </a:r>
            <a:endParaRPr lang="en-US" i="1" u="sng" baseline="-25000" dirty="0"/>
          </a:p>
          <a:p>
            <a:pPr marL="0" indent="0">
              <a:buNone/>
            </a:pPr>
            <a:r>
              <a:rPr lang="en-US" i="1" baseline="-25000" dirty="0"/>
              <a:t>	</a:t>
            </a:r>
            <a:r>
              <a:rPr lang="en-US" i="1" baseline="-25000" dirty="0" smtClean="0"/>
              <a:t> </a:t>
            </a:r>
            <a:r>
              <a:rPr lang="en-US" i="1" dirty="0" smtClean="0"/>
              <a:t>    </a:t>
            </a:r>
            <a:r>
              <a:rPr lang="en-US" i="1" dirty="0" err="1" smtClean="0"/>
              <a:t>σ</a:t>
            </a:r>
            <a:r>
              <a:rPr lang="en-US" i="1" baseline="-25000" dirty="0" err="1" smtClean="0"/>
              <a:t>M</a:t>
            </a:r>
            <a:endParaRPr lang="en-US" baseline="-25000" dirty="0" smtClean="0"/>
          </a:p>
        </p:txBody>
      </p:sp>
      <p:sp>
        <p:nvSpPr>
          <p:cNvPr id="21511" name="Title 2"/>
          <p:cNvSpPr>
            <a:spLocks noGrp="1"/>
          </p:cNvSpPr>
          <p:nvPr>
            <p:ph type="title"/>
          </p:nvPr>
        </p:nvSpPr>
        <p:spPr bwMode="auto">
          <a:xfrm>
            <a:off x="685800" y="685800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Z statistic for Distribution of Means</a:t>
            </a:r>
          </a:p>
        </p:txBody>
      </p:sp>
    </p:spTree>
    <p:extLst>
      <p:ext uri="{BB962C8B-B14F-4D97-AF65-F5344CB8AC3E}">
        <p14:creationId xmlns:p14="http://schemas.microsoft.com/office/powerpoint/2010/main" val="402976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914400" y="457200"/>
            <a:ext cx="8229600" cy="533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3600" b="1" kern="0" dirty="0">
                <a:solidFill>
                  <a:srgbClr val="800000"/>
                </a:solidFill>
                <a:latin typeface="Helvetica" pitchFamily="-48" charset="0"/>
                <a:ea typeface="+mj-ea"/>
                <a:cs typeface="Helvetica" pitchFamily="-48" charset="0"/>
              </a:rPr>
              <a:t>The Normal Curve and Catching Cheaters</a:t>
            </a:r>
          </a:p>
        </p:txBody>
      </p:sp>
      <p:sp>
        <p:nvSpPr>
          <p:cNvPr id="67586" name="Content Placeholder 2"/>
          <p:cNvSpPr txBox="1">
            <a:spLocks/>
          </p:cNvSpPr>
          <p:nvPr/>
        </p:nvSpPr>
        <p:spPr bwMode="auto">
          <a:xfrm>
            <a:off x="685800" y="1752600"/>
            <a:ext cx="8305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&gt;"/>
            </a:pPr>
            <a:r>
              <a:rPr lang="en-US" sz="3200">
                <a:solidFill>
                  <a:schemeClr val="accent2"/>
                </a:solidFill>
              </a:rPr>
              <a:t>This pattern is an indication that researchers might be manipulating their analyses to push their z statistics beyond the cutoffs.</a:t>
            </a:r>
          </a:p>
        </p:txBody>
      </p:sp>
      <p:pic>
        <p:nvPicPr>
          <p:cNvPr id="67587" name="Picture 3" descr="Fig 6-13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790950"/>
            <a:ext cx="58293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2740" y="464018"/>
            <a:ext cx="83350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 That example was the same idea we talked about publication bias … only significant things get published.</a:t>
            </a:r>
          </a:p>
          <a:p>
            <a:endParaRPr lang="en-US" dirty="0"/>
          </a:p>
          <a:p>
            <a:r>
              <a:rPr lang="en-US" dirty="0" smtClean="0"/>
              <a:t>PPS the book example is from </a:t>
            </a:r>
            <a:r>
              <a:rPr lang="en-US" dirty="0" err="1" smtClean="0"/>
              <a:t>Freakanomics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GO HERE!</a:t>
            </a:r>
            <a:r>
              <a:rPr lang="en-US" dirty="0" smtClean="0"/>
              <a:t> (more information)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5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Nolan_fig07_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05000"/>
            <a:ext cx="6172200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914400" y="38100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Development of a Normal Curve: Sample of 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 descr="Nolan_fig07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889125"/>
            <a:ext cx="7086600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 Box 5"/>
          <p:cNvSpPr txBox="1">
            <a:spLocks noChangeArrowheads="1"/>
          </p:cNvSpPr>
          <p:nvPr/>
        </p:nvSpPr>
        <p:spPr bwMode="auto">
          <a:xfrm>
            <a:off x="1524000" y="457200"/>
            <a:ext cx="6858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Development of a Normal Curve: Sample of 30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 descr="Nolan_fig07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35188"/>
            <a:ext cx="8077200" cy="373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066800" y="381000"/>
            <a:ext cx="8077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b="1">
                <a:solidFill>
                  <a:srgbClr val="800000"/>
                </a:solidFill>
                <a:latin typeface="+mn-lt"/>
                <a:ea typeface="Geneva" pitchFamily="1" charset="-128"/>
                <a:cs typeface="+mn-cs"/>
              </a:rPr>
              <a:t>Development of a Normal Curve: Sample of 140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2"/>
          <p:cNvSpPr>
            <a:spLocks noGrp="1"/>
          </p:cNvSpPr>
          <p:nvPr>
            <p:ph idx="1"/>
          </p:nvPr>
        </p:nvSpPr>
        <p:spPr bwMode="auto">
          <a:xfrm>
            <a:off x="1066800" y="1676400"/>
            <a:ext cx="77724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chemeClr val="tx1"/>
                </a:solidFill>
              </a:rPr>
              <a:t>As the sample size increases, the shape of the distribution becomes more like the normal curve.</a:t>
            </a:r>
          </a:p>
          <a:p>
            <a:r>
              <a:rPr lang="en-US" smtClean="0">
                <a:solidFill>
                  <a:schemeClr val="tx1"/>
                </a:solidFill>
              </a:rPr>
              <a:t>Can you think of variables that might be normally distributed?</a:t>
            </a:r>
          </a:p>
          <a:p>
            <a:pPr lvl="1"/>
            <a:r>
              <a:rPr lang="en-US" smtClean="0"/>
              <a:t>Think about it: Can nominal (categorical) variables be normally distributed?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685800"/>
            <a:ext cx="7772400" cy="685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Standardization, </a:t>
            </a:r>
            <a:r>
              <a:rPr lang="en-US" i="1" smtClean="0"/>
              <a:t>z</a:t>
            </a:r>
            <a:r>
              <a:rPr lang="en-US" smtClean="0"/>
              <a:t> Scores, and the Normal Curve</a:t>
            </a:r>
            <a:endParaRPr lang="en-US" sz="320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91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Let’s say we wanted to compare our student scores on the old GRE (800 point scale) to the new GRE (170 point scale)</a:t>
            </a:r>
          </a:p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Standardization: allows comparisons by creating a common shared distribution</a:t>
            </a:r>
          </a:p>
          <a:p>
            <a:pPr lvl="1" eaLnBrk="1" hangingPunct="1"/>
            <a:r>
              <a:rPr lang="en-US" dirty="0" smtClean="0">
                <a:solidFill>
                  <a:schemeClr val="tx1"/>
                </a:solidFill>
              </a:rPr>
              <a:t>Also allows us to create percentiles (p-values!)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1015</Words>
  <Application>Microsoft Macintosh PowerPoint</Application>
  <PresentationFormat>On-screen Show (4:3)</PresentationFormat>
  <Paragraphs>155</Paragraphs>
  <Slides>42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Blank Presentation</vt:lpstr>
      <vt:lpstr>Equation</vt:lpstr>
      <vt:lpstr>The Normal Curve, Standardization and z Scores</vt:lpstr>
      <vt:lpstr>Freakanomics!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Standardization, z Scores, and the Normal Curve</vt:lpstr>
      <vt:lpstr>Standardization, z Scores, and the Normal Curve</vt:lpstr>
      <vt:lpstr>Standardization, z Scores, and the Normal Curve</vt:lpstr>
      <vt:lpstr>Standardization, z Scores, and the Normal Curve</vt:lpstr>
      <vt:lpstr>PowerPoint Presentation</vt:lpstr>
      <vt:lpstr>Standardization, z Scores, and the Normal Curve</vt:lpstr>
      <vt:lpstr>PowerPoint Presentation</vt:lpstr>
      <vt:lpstr>Transforming Raw Scores to z Scores </vt:lpstr>
      <vt:lpstr>Transforming z Scores into Raw Scores</vt:lpstr>
      <vt:lpstr>Using z Scores to Make Comparisons</vt:lpstr>
      <vt:lpstr>Comparing Apples and Oranges</vt:lpstr>
      <vt:lpstr>Transforming z Scores into Percentiles</vt:lpstr>
      <vt:lpstr>PowerPoint Presentation</vt:lpstr>
      <vt:lpstr>PowerPoint Presentation</vt:lpstr>
      <vt:lpstr>PowerPoint Presentation</vt:lpstr>
      <vt:lpstr>Remember</vt:lpstr>
      <vt:lpstr>Sketching the Normal 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Central Limit Theorem </vt:lpstr>
      <vt:lpstr>PowerPoint Presentation</vt:lpstr>
      <vt:lpstr>PowerPoint Presentation</vt:lpstr>
      <vt:lpstr>PowerPoint Presentation</vt:lpstr>
      <vt:lpstr>Distribution of Means</vt:lpstr>
      <vt:lpstr>PowerPoint Presentation</vt:lpstr>
      <vt:lpstr>PowerPoint Presentation</vt:lpstr>
      <vt:lpstr>Z statistic for Distribution of Means</vt:lpstr>
      <vt:lpstr>PowerPoint Presentation</vt:lpstr>
      <vt:lpstr>PowerPoint Presentation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105</cp:revision>
  <dcterms:created xsi:type="dcterms:W3CDTF">2010-01-19T19:01:20Z</dcterms:created>
  <dcterms:modified xsi:type="dcterms:W3CDTF">2015-02-12T23:39:18Z</dcterms:modified>
</cp:coreProperties>
</file>